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63" r:id="rId1"/>
  </p:sldMasterIdLst>
  <p:notesMasterIdLst>
    <p:notesMasterId r:id="rId25"/>
  </p:notesMasterIdLst>
  <p:handoutMasterIdLst>
    <p:handoutMasterId r:id="rId26"/>
  </p:handoutMasterIdLst>
  <p:sldIdLst>
    <p:sldId id="389" r:id="rId2"/>
    <p:sldId id="357" r:id="rId3"/>
    <p:sldId id="360" r:id="rId4"/>
    <p:sldId id="385" r:id="rId5"/>
    <p:sldId id="358" r:id="rId6"/>
    <p:sldId id="359" r:id="rId7"/>
    <p:sldId id="386" r:id="rId8"/>
    <p:sldId id="377" r:id="rId9"/>
    <p:sldId id="388" r:id="rId10"/>
    <p:sldId id="380" r:id="rId11"/>
    <p:sldId id="382" r:id="rId12"/>
    <p:sldId id="383" r:id="rId13"/>
    <p:sldId id="384" r:id="rId14"/>
    <p:sldId id="355" r:id="rId15"/>
    <p:sldId id="353" r:id="rId16"/>
    <p:sldId id="375" r:id="rId17"/>
    <p:sldId id="373" r:id="rId18"/>
    <p:sldId id="331" r:id="rId19"/>
    <p:sldId id="361" r:id="rId20"/>
    <p:sldId id="362" r:id="rId21"/>
    <p:sldId id="363" r:id="rId22"/>
    <p:sldId id="364" r:id="rId23"/>
    <p:sldId id="387" r:id="rId24"/>
  </p:sldIdLst>
  <p:sldSz cx="9144000" cy="6858000" type="screen4x3"/>
  <p:notesSz cx="7023100" cy="9309100"/>
  <p:embeddedFontLst>
    <p:embeddedFont>
      <p:font typeface="Georgia" pitchFamily="18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Wingdings 2" pitchFamily="18" charset="2"/>
      <p:regular r:id="rId3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4D80C"/>
    <a:srgbClr val="FFCC66"/>
    <a:srgbClr val="9C9CBE"/>
    <a:srgbClr val="FFFF66"/>
    <a:srgbClr val="000000"/>
    <a:srgbClr val="66FF33"/>
    <a:srgbClr val="FF3300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78979" autoAdjust="0"/>
  </p:normalViewPr>
  <p:slideViewPr>
    <p:cSldViewPr>
      <p:cViewPr>
        <p:scale>
          <a:sx n="50" d="100"/>
          <a:sy n="50" d="100"/>
        </p:scale>
        <p:origin x="-2424" y="-12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92B9F31-BFF1-4492-974B-60C61382C1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i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863" y="0"/>
            <a:ext cx="30432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21188"/>
            <a:ext cx="5149850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963"/>
            <a:ext cx="3043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i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7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i="1">
                <a:latin typeface="Arial" charset="0"/>
              </a:defRPr>
            </a:lvl1pPr>
          </a:lstStyle>
          <a:p>
            <a:pPr>
              <a:defRPr/>
            </a:pPr>
            <a:fld id="{78D1A802-B5BF-4CC0-A10A-8B3488C307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D1A802-B5BF-4CC0-A10A-8B3488C307E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18A0D7-7EA7-47B8-A742-9603E090D132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D3FAD-CD17-41FB-A25F-B1541E3E208B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2DE6A-C768-4139-94DD-C9A9B9E95172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808CD0-D5D5-4621-979A-1465F3453537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EC2D22-8C0B-4257-8BC5-7CBE261BF9EA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D72B0A-B269-4D1D-9F08-03100EF5133B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4413D6-FE3C-473D-999A-202806C812ED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2644F-44CE-4FE9-B2EF-D0B3976CC344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C8D5A-DE15-4E8A-BBA2-B9BD07F53E27}" type="slidenum">
              <a:rPr lang="en-US" smtClean="0"/>
              <a:pPr/>
              <a:t>18</a:t>
            </a:fld>
            <a:endParaRPr lang="en-US" dirty="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/>
              <a:t>Grease Trap Section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B6CDF5-D683-4131-8B6D-A1C1A6AC566A}" type="slidenum">
              <a:rPr lang="en-US" smtClean="0"/>
              <a:pPr/>
              <a:t>19</a:t>
            </a:fld>
            <a:endParaRPr lang="en-US" dirty="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DEBF10-BE3A-43FA-8B44-4DB411E04C3D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057400" lvl="4" indent="-228600" eaLnBrk="1" hangingPunct="1">
              <a:spcBef>
                <a:spcPct val="0"/>
              </a:spcBef>
            </a:pPr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E46C2-B9AF-446B-9AAB-4297D71BD174}" type="slidenum">
              <a:rPr lang="en-US" smtClean="0"/>
              <a:pPr/>
              <a:t>20</a:t>
            </a:fld>
            <a:endParaRPr lang="en-US" dirty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10C28F-ADED-48A6-95E5-BE3EAE12D038}" type="slidenum">
              <a:rPr lang="en-US" smtClean="0"/>
              <a:pPr/>
              <a:t>21</a:t>
            </a:fld>
            <a:endParaRPr lang="en-US" dirty="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D1AA20-C2D3-4B40-8C0E-B075CC88D31F}" type="slidenum">
              <a:rPr lang="en-US" smtClean="0"/>
              <a:pPr/>
              <a:t>22</a:t>
            </a:fld>
            <a:endParaRPr lang="en-US" dirty="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D1A802-B5BF-4CC0-A10A-8B3488C307E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74CDE-C82A-4985-BC7B-062049F3E6C4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2B9D4B-DF09-47F8-A6DD-3E82E2DCB766}" type="slidenum">
              <a:rPr lang="en-US" smtClean="0"/>
              <a:pPr/>
              <a:t>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D8B4CF-8BC7-49BF-83B1-C89DA946B498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4A45B-C863-448C-AD6D-DCE63F3B4FE8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D1A802-B5BF-4CC0-A10A-8B3488C307E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0CCC55-D894-4044-BEED-0A3FBC1F64FE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D1A802-B5BF-4CC0-A10A-8B3488C307E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54A0FB4-FC61-477F-9218-78D69AF730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38B543-3B96-434F-8849-DBDCAB9F76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pPr>
              <a:defRPr/>
            </a:pPr>
            <a:fld id="{DB8767F2-EBA4-4DD4-BD63-433A8DCB84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pPr>
              <a:defRPr/>
            </a:pPr>
            <a:fld id="{C0768846-3573-4D2D-A024-48E62246D8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BE44EBD-8C9B-4392-9C35-1373F5BA516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0B0CC-6E5B-445F-BAEE-A7BC77C8AA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B2BC6A5-5FBD-4F8C-A05C-9F8240E46BA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pPr>
              <a:defRPr/>
            </a:pPr>
            <a:fld id="{AEF95429-6CA6-4AD4-B32E-7B1AFE844E4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765019C-370F-4EFD-881A-47E79F4311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AE5049E-142D-42FA-BDE4-A2AF3220CC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pPr>
              <a:defRPr/>
            </a:pPr>
            <a:fld id="{6552EA85-CF92-4EA7-966F-FA30E3F1DC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D78AC9D-BC80-4F6A-B36D-844A91B69F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jpe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457200"/>
            <a:ext cx="5486400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C201149-804B-4501-8FBC-CFAD8FBD5F3A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190750" y="381000"/>
            <a:ext cx="6953250" cy="1238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u="sng" dirty="0" smtClean="0">
                <a:solidFill>
                  <a:schemeClr val="tx1"/>
                </a:solidFill>
              </a:rPr>
              <a:t>Installation September 2004 </a:t>
            </a:r>
            <a:r>
              <a:rPr lang="en-US" sz="3200" b="1" dirty="0" smtClean="0">
                <a:solidFill>
                  <a:schemeClr val="tx1"/>
                </a:solidFill>
              </a:rPr>
              <a:t>McDonalds on Thompson Road  Fenton, Michigan</a:t>
            </a:r>
          </a:p>
        </p:txBody>
      </p:sp>
      <p:pic>
        <p:nvPicPr>
          <p:cNvPr id="10243" name="Picture 3" descr="Mc Donalds Sept  22, 2004 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600200"/>
            <a:ext cx="66865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060327" cy="216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2B21DF-D7A1-4AE8-8544-A6217CD3F991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457200"/>
            <a:ext cx="69723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Thompson Road Lift Station</a:t>
            </a:r>
          </a:p>
        </p:txBody>
      </p:sp>
      <p:pic>
        <p:nvPicPr>
          <p:cNvPr id="11268" name="Picture 4" descr="McDonalds September 29, 2005 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81200"/>
            <a:ext cx="6803688" cy="428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70310" cy="186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4024DC-3FD4-4E92-8632-127FF742BE9D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28850" y="-2590800"/>
            <a:ext cx="6915150" cy="4419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Thompson Road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Lift Station Immediately    After Installation</a:t>
            </a:r>
          </a:p>
        </p:txBody>
      </p:sp>
      <p:pic>
        <p:nvPicPr>
          <p:cNvPr id="12292" name="Picture 4" descr="McDonalds Lift Station 101904 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6236" y="2057400"/>
            <a:ext cx="665661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70310" cy="186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5602E6-477A-497F-987C-409517B46CFC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228600"/>
            <a:ext cx="6991350" cy="1371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Thompson Road Lift Station   After One Year No Solid Buildup</a:t>
            </a:r>
          </a:p>
        </p:txBody>
      </p:sp>
      <p:pic>
        <p:nvPicPr>
          <p:cNvPr id="13316" name="Picture 4" descr="McDonalds September 29, 2005 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057400"/>
            <a:ext cx="675718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70310" cy="186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228600"/>
            <a:ext cx="7467600" cy="1524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b="1" dirty="0" smtClean="0">
                <a:solidFill>
                  <a:schemeClr val="tx1"/>
                </a:solidFill>
              </a:rPr>
              <a:t>Warren, MI Outlet Section</a:t>
            </a:r>
            <a:br>
              <a:rPr lang="en-US" sz="3200" b="1" dirty="0" smtClean="0">
                <a:solidFill>
                  <a:schemeClr val="tx1"/>
                </a:solidFill>
              </a:rPr>
            </a:br>
            <a:r>
              <a:rPr lang="en-US" sz="3200" b="1" dirty="0" smtClean="0">
                <a:solidFill>
                  <a:schemeClr val="tx1"/>
                </a:solidFill>
              </a:rPr>
              <a:t>Prior To System Going Online</a:t>
            </a:r>
          </a:p>
        </p:txBody>
      </p:sp>
      <p:pic>
        <p:nvPicPr>
          <p:cNvPr id="14339" name="Picture 6" descr="Mapro &amp; Brookwood 16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90800" y="205740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70310" cy="18605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20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8400" y="304800"/>
            <a:ext cx="57912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 smtClean="0">
                <a:solidFill>
                  <a:schemeClr val="tx1"/>
                </a:solidFill>
              </a:rPr>
              <a:t>     System Control Panel</a:t>
            </a:r>
          </a:p>
        </p:txBody>
      </p:sp>
      <p:pic>
        <p:nvPicPr>
          <p:cNvPr id="15363" name="Picture 6" descr="P101000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33600" y="1757726"/>
            <a:ext cx="6172200" cy="456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70310" cy="18605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20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AE129C-975B-4851-9D2A-EE2D2F8B55E7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533400"/>
            <a:ext cx="70104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                                                                     </a:t>
            </a:r>
            <a:r>
              <a:rPr lang="en-US" sz="2800" b="1" dirty="0" smtClean="0">
                <a:solidFill>
                  <a:schemeClr val="tx1"/>
                </a:solidFill>
              </a:rPr>
              <a:t>The Solution is a Tested and Proven Advanced Grease Interceptor System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81000" y="4267200"/>
            <a:ext cx="4038600" cy="2209800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US" sz="2400" b="1" dirty="0" smtClean="0"/>
              <a:t>Breakthrough product turning in ground grease traps into controlled Wastewater Treatment Systems</a:t>
            </a:r>
          </a:p>
        </p:txBody>
      </p:sp>
      <p:pic>
        <p:nvPicPr>
          <p:cNvPr id="16389" name="Picture 4" descr="Mc Donalds Sept  22, 2004 011"/>
          <p:cNvPicPr>
            <a:picLocks noChangeAspect="1" noChangeArrowheads="1"/>
          </p:cNvPicPr>
          <p:nvPr/>
        </p:nvPicPr>
        <p:blipFill>
          <a:blip r:embed="rId3" cstate="print">
            <a:lum bright="18000" contrast="18000"/>
          </a:blip>
          <a:srcRect l="9433" t="25533" r="8626" b="14894"/>
          <a:stretch>
            <a:fillRect/>
          </a:stretch>
        </p:blipFill>
        <p:spPr bwMode="auto">
          <a:xfrm>
            <a:off x="457200" y="1981200"/>
            <a:ext cx="2667000" cy="226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191000" y="4267200"/>
            <a:ext cx="4648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n-lt"/>
              </a:rPr>
              <a:t>AGIS</a:t>
            </a:r>
            <a:r>
              <a:rPr lang="en-US" b="1" dirty="0" smtClean="0"/>
              <a:t> </a:t>
            </a:r>
            <a:r>
              <a:rPr lang="en-US" b="1" dirty="0">
                <a:latin typeface="+mn-lt"/>
              </a:rPr>
              <a:t>Reduces the percentage </a:t>
            </a:r>
            <a:r>
              <a:rPr lang="en-US" b="1" dirty="0" smtClean="0">
                <a:latin typeface="+mn-lt"/>
              </a:rPr>
              <a:t>of </a:t>
            </a:r>
            <a:r>
              <a:rPr lang="en-US" b="1" dirty="0">
                <a:latin typeface="+mn-lt"/>
              </a:rPr>
              <a:t>Fats, Oils, and Grease in the </a:t>
            </a:r>
            <a:r>
              <a:rPr lang="en-US" b="1" dirty="0" smtClean="0">
                <a:latin typeface="+mn-lt"/>
              </a:rPr>
              <a:t>discharge </a:t>
            </a:r>
            <a:r>
              <a:rPr lang="en-US" b="1" dirty="0">
                <a:latin typeface="+mn-lt"/>
              </a:rPr>
              <a:t>wastewater to less than 1 tenth of 1 percent.</a:t>
            </a:r>
          </a:p>
        </p:txBody>
      </p:sp>
      <p:pic>
        <p:nvPicPr>
          <p:cNvPr id="16391" name="Picture 8" descr="Mc Donalds Sept  22, 2004 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981200"/>
            <a:ext cx="2743200" cy="220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770310" cy="186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A43AADA-B70C-410B-A8B2-BA79E67169E1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609600"/>
            <a:ext cx="7772400" cy="9525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+mn-lt"/>
              </a:rPr>
              <a:t>FOG Clogged Pipe</a:t>
            </a:r>
          </a:p>
        </p:txBody>
      </p:sp>
      <p:pic>
        <p:nvPicPr>
          <p:cNvPr id="17412" name="Picture 5" descr="cloggedpi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676400"/>
            <a:ext cx="5977860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70310" cy="186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67000" y="457200"/>
            <a:ext cx="4419600" cy="1295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tx1"/>
                </a:solidFill>
                <a:latin typeface="+mn-lt"/>
              </a:rPr>
              <a:t>AGIS</a:t>
            </a:r>
            <a:br>
              <a:rPr lang="en-US" sz="4000" b="1" dirty="0" smtClean="0">
                <a:solidFill>
                  <a:schemeClr val="tx1"/>
                </a:solidFill>
                <a:latin typeface="+mn-lt"/>
              </a:rPr>
            </a:br>
            <a:r>
              <a:rPr lang="en-US" sz="4000" b="1" dirty="0" smtClean="0">
                <a:solidFill>
                  <a:schemeClr val="tx1"/>
                </a:solidFill>
                <a:latin typeface="+mn-lt"/>
              </a:rPr>
              <a:t>System Overview </a:t>
            </a:r>
          </a:p>
        </p:txBody>
      </p:sp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1355725" y="2479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1843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00200"/>
            <a:ext cx="6249988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770310" cy="18605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20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990600" y="2057400"/>
            <a:ext cx="77882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Accelerated </a:t>
            </a:r>
            <a:r>
              <a:rPr lang="en-US" b="1" dirty="0" smtClean="0"/>
              <a:t>reduction of FOG’s </a:t>
            </a:r>
            <a:r>
              <a:rPr lang="en-US" b="1" dirty="0"/>
              <a:t>at source – consistent with best </a:t>
            </a:r>
            <a:r>
              <a:rPr lang="en-US" b="1" dirty="0" smtClean="0"/>
              <a:t>practice </a:t>
            </a:r>
            <a:r>
              <a:rPr lang="en-US" b="1" dirty="0"/>
              <a:t>of pollution prevention theory, eliminate </a:t>
            </a:r>
            <a:r>
              <a:rPr lang="en-US" b="1" dirty="0" smtClean="0"/>
              <a:t>whenever possible </a:t>
            </a:r>
            <a:r>
              <a:rPr lang="en-US" b="1" dirty="0"/>
              <a:t>and treat those wastes that can’t be eliminated </a:t>
            </a:r>
            <a:r>
              <a:rPr lang="en-US" b="1" dirty="0" smtClean="0"/>
              <a:t>as close </a:t>
            </a:r>
            <a:r>
              <a:rPr lang="en-US" b="1" dirty="0"/>
              <a:t>to where the waste is produced as possible.</a:t>
            </a:r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990600" y="4343400"/>
            <a:ext cx="7239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Adopters of </a:t>
            </a:r>
            <a:r>
              <a:rPr lang="en-US" b="1" dirty="0" smtClean="0"/>
              <a:t>AGIS </a:t>
            </a:r>
            <a:r>
              <a:rPr lang="en-US" b="1" dirty="0"/>
              <a:t>technology will be supporting environmentally </a:t>
            </a:r>
            <a:r>
              <a:rPr lang="en-US" b="1" dirty="0" smtClean="0"/>
              <a:t>beneficial </a:t>
            </a:r>
            <a:r>
              <a:rPr lang="en-US" b="1" dirty="0"/>
              <a:t>technology. 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066800" y="5334000"/>
            <a:ext cx="7572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Reduces fines and surcharges for illegal discharges of</a:t>
            </a:r>
          </a:p>
          <a:p>
            <a:r>
              <a:rPr lang="en-US" b="1" dirty="0"/>
              <a:t>FOGs to sanitary sewer.   </a:t>
            </a:r>
          </a:p>
        </p:txBody>
      </p:sp>
      <p:sp>
        <p:nvSpPr>
          <p:cNvPr id="30725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457200"/>
            <a:ext cx="8001000" cy="8382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tx1"/>
                </a:solidFill>
              </a:rPr>
              <a:t>PREVENTION PAYS</a:t>
            </a:r>
          </a:p>
        </p:txBody>
      </p:sp>
      <p:pic>
        <p:nvPicPr>
          <p:cNvPr id="6" name="Picture 2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70310" cy="186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9" name="Text Box 3"/>
          <p:cNvSpPr txBox="1">
            <a:spLocks noChangeArrowheads="1"/>
          </p:cNvSpPr>
          <p:nvPr/>
        </p:nvSpPr>
        <p:spPr bwMode="auto">
          <a:xfrm>
            <a:off x="2209800" y="1981200"/>
            <a:ext cx="63484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Automated Control </a:t>
            </a:r>
            <a:r>
              <a:rPr lang="en-US" b="1" dirty="0"/>
              <a:t>of  </a:t>
            </a:r>
            <a:r>
              <a:rPr lang="en-US" sz="3200" b="1" dirty="0"/>
              <a:t>Fats</a:t>
            </a:r>
            <a:r>
              <a:rPr lang="en-US" b="1" dirty="0"/>
              <a:t>, Oils &amp; Grease  </a:t>
            </a:r>
            <a:r>
              <a:rPr lang="en-US" dirty="0"/>
              <a:t>(</a:t>
            </a:r>
            <a:r>
              <a:rPr lang="en-US" b="1" dirty="0"/>
              <a:t>FOGs</a:t>
            </a:r>
            <a:r>
              <a:rPr lang="en-US" dirty="0" smtClean="0"/>
              <a:t>)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/>
              <a:t>Designed to Service Restaurants</a:t>
            </a:r>
          </a:p>
        </p:txBody>
      </p:sp>
      <p:sp>
        <p:nvSpPr>
          <p:cNvPr id="290820" name="Text Box 4"/>
          <p:cNvSpPr txBox="1">
            <a:spLocks noChangeArrowheads="1"/>
          </p:cNvSpPr>
          <p:nvPr/>
        </p:nvSpPr>
        <p:spPr bwMode="auto">
          <a:xfrm flipV="1">
            <a:off x="2689225" y="6173788"/>
            <a:ext cx="434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 </a:t>
            </a:r>
          </a:p>
        </p:txBody>
      </p:sp>
      <p:sp>
        <p:nvSpPr>
          <p:cNvPr id="290821" name="Text Box 5"/>
          <p:cNvSpPr txBox="1">
            <a:spLocks noChangeArrowheads="1"/>
          </p:cNvSpPr>
          <p:nvPr/>
        </p:nvSpPr>
        <p:spPr bwMode="auto">
          <a:xfrm>
            <a:off x="4114800" y="3505200"/>
            <a:ext cx="266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Ron Panter</a:t>
            </a:r>
          </a:p>
          <a:p>
            <a:pPr algn="ctr"/>
            <a:r>
              <a:rPr lang="en-US" b="1" dirty="0" smtClean="0"/>
              <a:t>CEO </a:t>
            </a:r>
            <a:endParaRPr lang="en-US" b="1" dirty="0"/>
          </a:p>
        </p:txBody>
      </p:sp>
      <p:sp>
        <p:nvSpPr>
          <p:cNvPr id="290823" name="Text Box 7"/>
          <p:cNvSpPr txBox="1">
            <a:spLocks noChangeArrowheads="1"/>
          </p:cNvSpPr>
          <p:nvPr/>
        </p:nvSpPr>
        <p:spPr bwMode="auto">
          <a:xfrm>
            <a:off x="838200" y="4495800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/>
              <a:t>Sustainable Environmental Technologies, Inc. (SET, Inc)</a:t>
            </a:r>
            <a:endParaRPr lang="en-US" b="1" dirty="0"/>
          </a:p>
        </p:txBody>
      </p:sp>
      <p:sp>
        <p:nvSpPr>
          <p:cNvPr id="290824" name="Text Box 8"/>
          <p:cNvSpPr txBox="1">
            <a:spLocks noChangeArrowheads="1"/>
          </p:cNvSpPr>
          <p:nvPr/>
        </p:nvSpPr>
        <p:spPr bwMode="auto">
          <a:xfrm>
            <a:off x="838200" y="5334000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Technology Licensed from PMC Environmental Technologies, LLC</a:t>
            </a:r>
            <a:endParaRPr lang="en-US" b="1" dirty="0"/>
          </a:p>
        </p:txBody>
      </p:sp>
      <p:sp>
        <p:nvSpPr>
          <p:cNvPr id="290825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28600"/>
            <a:ext cx="7162800" cy="1524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b="1" dirty="0" smtClean="0">
                <a:solidFill>
                  <a:schemeClr val="tx1"/>
                </a:solidFill>
              </a:rPr>
              <a:t>In Ground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>Kitchen Wastewater Treatment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914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313" name="Picture 1" descr="C:\Documents and Settings\Ron Panter\Desktop\SET Logos\SETLogoColo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40745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0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0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9" grpId="0" autoUpdateAnimBg="0"/>
      <p:bldP spid="290820" grpId="0" autoUpdateAnimBg="0"/>
      <p:bldP spid="290821" grpId="0" autoUpdateAnimBg="0"/>
      <p:bldP spid="290823" grpId="0" autoUpdateAnimBg="0"/>
      <p:bldP spid="290824" grpId="0" autoUpdateAnimBg="0"/>
      <p:bldP spid="29082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838200" y="2438400"/>
            <a:ext cx="7370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Reduce Worker and Manager Involvement with FOGs.  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762000" y="3048000"/>
            <a:ext cx="8120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Eliminates costs of pumping/hauling and disposing of FOGs. </a:t>
            </a: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762000" y="3581400"/>
            <a:ext cx="80025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Safer work environment – less slip and fall accidents, lifting</a:t>
            </a:r>
          </a:p>
          <a:p>
            <a:r>
              <a:rPr lang="en-US" b="1" dirty="0" smtClean="0"/>
              <a:t>injuries </a:t>
            </a:r>
            <a:r>
              <a:rPr lang="en-US" b="1" dirty="0"/>
              <a:t>and disposal issues. </a:t>
            </a: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762000" y="4495800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Reduces business risk assessment for compliance issues,</a:t>
            </a:r>
          </a:p>
          <a:p>
            <a:r>
              <a:rPr lang="en-US" b="1" dirty="0"/>
              <a:t>fines, surcharges and clean up costs for improper disposal.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762000" y="5486400"/>
            <a:ext cx="79438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Good environmental citizen – state of the art treatment for</a:t>
            </a:r>
          </a:p>
          <a:p>
            <a:r>
              <a:rPr lang="en-US" b="1" dirty="0"/>
              <a:t>FOG wastes that are a necessary part of business.</a:t>
            </a:r>
          </a:p>
        </p:txBody>
      </p:sp>
      <p:sp>
        <p:nvSpPr>
          <p:cNvPr id="3175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990600"/>
            <a:ext cx="5867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BENEFITS TO BUSINESS</a:t>
            </a:r>
          </a:p>
        </p:txBody>
      </p:sp>
      <p:pic>
        <p:nvPicPr>
          <p:cNvPr id="8" name="Picture 2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70310" cy="186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762000" y="2209800"/>
            <a:ext cx="70054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AGIS </a:t>
            </a:r>
            <a:r>
              <a:rPr lang="en-US" b="1" dirty="0"/>
              <a:t>eliminates FOGs being discharged to sanitary</a:t>
            </a:r>
          </a:p>
          <a:p>
            <a:r>
              <a:rPr lang="en-US" b="1" dirty="0"/>
              <a:t>sewer lines and will reduce line maintenance. 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762000" y="3200400"/>
            <a:ext cx="7286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/>
              <a:t>AGIS </a:t>
            </a:r>
            <a:r>
              <a:rPr lang="en-US" b="1" dirty="0"/>
              <a:t>will reduce pumping and lift station failures    </a:t>
            </a: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762000" y="3810000"/>
            <a:ext cx="70850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/>
              <a:t>AGIS </a:t>
            </a:r>
            <a:r>
              <a:rPr lang="en-US" b="1" dirty="0"/>
              <a:t>will reduce sewer back-ups and untreated discharges to rivers and lakes  </a:t>
            </a: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762000" y="4876800"/>
            <a:ext cx="7496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/>
              <a:t>AGIS </a:t>
            </a:r>
            <a:r>
              <a:rPr lang="en-US" b="1" dirty="0"/>
              <a:t>will allow for better maintenance of public</a:t>
            </a:r>
          </a:p>
          <a:p>
            <a:r>
              <a:rPr lang="en-US" b="1" dirty="0"/>
              <a:t>treatment facilities.  There will be a shift back of staff </a:t>
            </a:r>
          </a:p>
          <a:p>
            <a:r>
              <a:rPr lang="en-US" b="1" dirty="0"/>
              <a:t>from line maintenance to facility maintenance.</a:t>
            </a:r>
          </a:p>
        </p:txBody>
      </p:sp>
      <p:sp>
        <p:nvSpPr>
          <p:cNvPr id="3277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685800"/>
            <a:ext cx="8610600" cy="762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</a:rPr>
              <a:t>Benefits To Sewer Lines</a:t>
            </a:r>
          </a:p>
        </p:txBody>
      </p:sp>
      <p:pic>
        <p:nvPicPr>
          <p:cNvPr id="7" name="Picture 2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70310" cy="186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1905000" y="1371600"/>
            <a:ext cx="509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Construction Costs - </a:t>
            </a:r>
            <a:r>
              <a:rPr lang="en-US" b="1" u="sng" dirty="0"/>
              <a:t>VARY BY SITE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871351" y="2286000"/>
            <a:ext cx="8272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All costs stated are McDonalds of Michigan negotiated prices </a:t>
            </a:r>
            <a:endParaRPr lang="en-US" b="1" dirty="0"/>
          </a:p>
        </p:txBody>
      </p:sp>
      <p:sp>
        <p:nvSpPr>
          <p:cNvPr id="33797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304800"/>
            <a:ext cx="5029200" cy="8382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tx1"/>
                </a:solidFill>
              </a:rPr>
              <a:t>AGIS - COSTS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6400" y="44958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AGIS </a:t>
            </a:r>
            <a:r>
              <a:rPr lang="en-US" sz="2800" b="1" u="sng" dirty="0" err="1" smtClean="0"/>
              <a:t>Polytank</a:t>
            </a:r>
            <a:r>
              <a:rPr lang="en-US" sz="2800" b="1" u="sng" dirty="0" smtClean="0"/>
              <a:t> System Cost is $16,118.00</a:t>
            </a:r>
            <a:endParaRPr lang="en-US" sz="2800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524000" y="5638800"/>
            <a:ext cx="6135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costs are subject to local sales taxes per state</a:t>
            </a:r>
          </a:p>
          <a:p>
            <a:pPr algn="ctr"/>
            <a:r>
              <a:rPr lang="en-US" dirty="0" smtClean="0"/>
              <a:t>FOB Mount Morris, MI</a:t>
            </a:r>
            <a:endParaRPr lang="en-US" dirty="0"/>
          </a:p>
        </p:txBody>
      </p:sp>
      <p:pic>
        <p:nvPicPr>
          <p:cNvPr id="29698" name="Picture 2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97806" cy="178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7600" y="1143000"/>
            <a:ext cx="2360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Thank You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2895600"/>
            <a:ext cx="670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Contact information: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Ron Panter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CEO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Sustainable Environmental Technologies, Inc.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810-687-5600  Office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810-577-1299  Cell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rpanter@pmcworks.com</a:t>
            </a:r>
            <a:endParaRPr lang="en-US" b="1" dirty="0"/>
          </a:p>
        </p:txBody>
      </p:sp>
      <p:pic>
        <p:nvPicPr>
          <p:cNvPr id="28674" name="Picture 2" descr="C:\Documents and Settings\Ron Panter\Desktop\SET Logos\SETLogoColo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85369" cy="2927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466725" y="2362200"/>
            <a:ext cx="8677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Proven Technology  currently in use at several McDonalds locations in Michigan</a:t>
            </a:r>
            <a:endParaRPr lang="en-US" b="1" dirty="0"/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838200" y="5334000"/>
            <a:ext cx="7337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End result “gray water” – discharge to public sanitary </a:t>
            </a:r>
          </a:p>
          <a:p>
            <a:r>
              <a:rPr lang="en-US" b="1" dirty="0"/>
              <a:t>treatment facility.  </a:t>
            </a:r>
          </a:p>
        </p:txBody>
      </p:sp>
      <p:sp>
        <p:nvSpPr>
          <p:cNvPr id="8200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609600"/>
            <a:ext cx="77724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>
                <a:solidFill>
                  <a:schemeClr val="tx1"/>
                </a:solidFill>
              </a:rPr>
              <a:t>AGIS System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3352800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non McDonald locations include: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Brookwood Golf Club – Burton MI.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Sagebrush Cantina – Fenton MI.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1265" name="Picture 1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97806" cy="178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838200" y="457200"/>
            <a:ext cx="77724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            Advanced Grease Interceptor System (AGIS)</a:t>
            </a:r>
          </a:p>
          <a:p>
            <a:pPr algn="ctr"/>
            <a:r>
              <a:rPr lang="en-US" b="1" dirty="0" smtClean="0"/>
              <a:t> </a:t>
            </a:r>
            <a:endParaRPr lang="en-US" b="1" dirty="0"/>
          </a:p>
          <a:p>
            <a:pPr algn="ctr"/>
            <a:r>
              <a:rPr lang="en-US" b="1" dirty="0"/>
              <a:t>A </a:t>
            </a:r>
            <a:r>
              <a:rPr lang="en-US" b="1" dirty="0" smtClean="0"/>
              <a:t> PROVEN  WAY  TO  MANAGE  FOG’s</a:t>
            </a:r>
          </a:p>
          <a:p>
            <a:pPr algn="ctr"/>
            <a:endParaRPr lang="en-US" b="1" dirty="0"/>
          </a:p>
          <a:p>
            <a:r>
              <a:rPr lang="en-US" b="1" dirty="0"/>
              <a:t>In 2006, half of all sanitary sewer overflows (10,000) in the US were directly or </a:t>
            </a:r>
            <a:r>
              <a:rPr lang="en-US" b="1" dirty="0" smtClean="0"/>
              <a:t>indirectly </a:t>
            </a:r>
            <a:r>
              <a:rPr lang="en-US" b="1" dirty="0"/>
              <a:t>related to build ups of retained fats, oils, and grease in sewer lines.  </a:t>
            </a:r>
          </a:p>
          <a:p>
            <a:endParaRPr lang="en-US" b="1" dirty="0"/>
          </a:p>
          <a:p>
            <a:r>
              <a:rPr lang="en-US" b="1" dirty="0"/>
              <a:t>By reducing fats, oils, and grease going into the sewers </a:t>
            </a:r>
            <a:r>
              <a:rPr lang="en-US" b="1" dirty="0" smtClean="0"/>
              <a:t>AGIS </a:t>
            </a:r>
            <a:r>
              <a:rPr lang="en-US" b="1" dirty="0"/>
              <a:t>helps to protect our waterways from sanitary sewer overflows.</a:t>
            </a:r>
          </a:p>
          <a:p>
            <a:endParaRPr lang="en-US" b="1" dirty="0"/>
          </a:p>
          <a:p>
            <a:r>
              <a:rPr lang="en-US" b="1" dirty="0"/>
              <a:t>Control of water pollution is of vital interest to everyone.</a:t>
            </a:r>
          </a:p>
        </p:txBody>
      </p:sp>
      <p:pic>
        <p:nvPicPr>
          <p:cNvPr id="9217" name="Picture 1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42814" cy="1936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762000" y="0"/>
            <a:ext cx="8013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600" b="1" dirty="0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438400" y="1524000"/>
            <a:ext cx="7480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EPA’s </a:t>
            </a:r>
            <a:r>
              <a:rPr lang="en-US" b="1" dirty="0"/>
              <a:t>Best Practice for FOGs - TRAP &amp; </a:t>
            </a:r>
            <a:r>
              <a:rPr lang="en-US" b="1" dirty="0" smtClean="0"/>
              <a:t>   TRANSPORT</a:t>
            </a:r>
            <a:endParaRPr lang="en-US" b="1" dirty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85800" y="2362200"/>
            <a:ext cx="685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u="sng" dirty="0"/>
              <a:t>Wastewater FOGs </a:t>
            </a:r>
            <a:r>
              <a:rPr lang="en-US" sz="2800" b="1" u="sng" dirty="0" smtClean="0"/>
              <a:t>are Difficult:</a:t>
            </a:r>
            <a:endParaRPr lang="en-US" sz="2800" b="1" u="sng" dirty="0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85800" y="2971800"/>
            <a:ext cx="8458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/>
              <a:t>TO  TRAP –                 </a:t>
            </a:r>
            <a:r>
              <a:rPr lang="en-US" b="1" dirty="0"/>
              <a:t>Grease Trap Effluent Never</a:t>
            </a:r>
          </a:p>
          <a:p>
            <a:r>
              <a:rPr lang="en-US" b="1" dirty="0"/>
              <a:t>                    </a:t>
            </a:r>
            <a:r>
              <a:rPr lang="en-US" b="1" dirty="0" smtClean="0"/>
              <a:t>                  Meets </a:t>
            </a:r>
            <a:r>
              <a:rPr lang="en-US" b="1" dirty="0"/>
              <a:t>Discharge Standard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85800" y="3886200"/>
            <a:ext cx="8458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/>
              <a:t>TO  MONITOR </a:t>
            </a:r>
            <a:r>
              <a:rPr lang="en-US" b="1" dirty="0"/>
              <a:t>– </a:t>
            </a:r>
            <a:r>
              <a:rPr lang="en-US" b="1" dirty="0" smtClean="0"/>
              <a:t>       Grease </a:t>
            </a:r>
            <a:r>
              <a:rPr lang="en-US" b="1" dirty="0"/>
              <a:t>Traps Fill with </a:t>
            </a:r>
            <a:r>
              <a:rPr lang="en-US" b="1" dirty="0" smtClean="0"/>
              <a:t>No</a:t>
            </a:r>
            <a:endParaRPr lang="en-US" b="1" dirty="0"/>
          </a:p>
          <a:p>
            <a:r>
              <a:rPr lang="en-US" b="1" dirty="0"/>
              <a:t>                              </a:t>
            </a:r>
            <a:r>
              <a:rPr lang="en-US" b="1" dirty="0" smtClean="0"/>
              <a:t>         Economic </a:t>
            </a:r>
            <a:r>
              <a:rPr lang="en-US" b="1" dirty="0"/>
              <a:t>Incentive for Dumping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85800" y="4724400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/>
              <a:t>TO  DUMP –                Legal </a:t>
            </a:r>
            <a:r>
              <a:rPr lang="en-US" b="1" dirty="0"/>
              <a:t>Treatment of FOG </a:t>
            </a:r>
            <a:r>
              <a:rPr lang="en-US" b="1" dirty="0" smtClean="0"/>
              <a:t>Waste is</a:t>
            </a:r>
            <a:endParaRPr lang="en-US" b="1" dirty="0"/>
          </a:p>
          <a:p>
            <a:r>
              <a:rPr lang="en-US" b="1" dirty="0"/>
              <a:t>                     </a:t>
            </a:r>
            <a:r>
              <a:rPr lang="en-US" b="1" dirty="0" smtClean="0"/>
              <a:t>                 Expensive.                                   </a:t>
            </a:r>
            <a:endParaRPr lang="en-US" b="1" dirty="0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85800" y="5562600"/>
            <a:ext cx="8458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/>
              <a:t>TO  ENFORCE </a:t>
            </a:r>
            <a:r>
              <a:rPr lang="en-US" b="1" dirty="0"/>
              <a:t>– </a:t>
            </a:r>
            <a:r>
              <a:rPr lang="en-US" b="1" dirty="0" smtClean="0"/>
              <a:t>       Large </a:t>
            </a:r>
            <a:r>
              <a:rPr lang="en-US" b="1" dirty="0"/>
              <a:t>Number of Restaurants</a:t>
            </a:r>
          </a:p>
          <a:p>
            <a:r>
              <a:rPr lang="en-US" b="1" dirty="0"/>
              <a:t>                              </a:t>
            </a:r>
            <a:r>
              <a:rPr lang="en-US" b="1" dirty="0" smtClean="0"/>
              <a:t>        and Small </a:t>
            </a:r>
            <a:r>
              <a:rPr lang="en-US" b="1" dirty="0"/>
              <a:t>Number of Staff</a:t>
            </a:r>
          </a:p>
        </p:txBody>
      </p:sp>
      <p:sp>
        <p:nvSpPr>
          <p:cNvPr id="6153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3810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/>
              <a:t>       </a:t>
            </a:r>
            <a:r>
              <a:rPr lang="en-US" b="1" dirty="0" smtClean="0">
                <a:solidFill>
                  <a:schemeClr val="tx1"/>
                </a:solidFill>
              </a:rPr>
              <a:t>FOGs in Restaurant Wastewater</a:t>
            </a:r>
          </a:p>
        </p:txBody>
      </p:sp>
      <p:pic>
        <p:nvPicPr>
          <p:cNvPr id="7169" name="Picture 1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87823" cy="208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990600" y="2438400"/>
            <a:ext cx="75287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/>
              <a:t>AGIS Traps </a:t>
            </a:r>
            <a:r>
              <a:rPr lang="en-US" sz="3200" b="1" dirty="0"/>
              <a:t>&amp; </a:t>
            </a:r>
            <a:r>
              <a:rPr lang="en-US" sz="3200" b="1" dirty="0" smtClean="0"/>
              <a:t>Treats </a:t>
            </a:r>
            <a:r>
              <a:rPr lang="en-US" sz="3200" b="1" dirty="0"/>
              <a:t>FOGs </a:t>
            </a:r>
            <a:r>
              <a:rPr lang="en-US" sz="3200" b="1" dirty="0" smtClean="0"/>
              <a:t>at the source</a:t>
            </a:r>
            <a:endParaRPr lang="en-US" sz="3200" b="1" dirty="0"/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990600" y="3810000"/>
            <a:ext cx="64706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AGIS </a:t>
            </a:r>
            <a:r>
              <a:rPr lang="en-US" b="1" dirty="0"/>
              <a:t>consumes FOGs prior to discharge.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066800" y="4724400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/>
              <a:t>AGIS </a:t>
            </a:r>
            <a:r>
              <a:rPr lang="en-US" b="1" dirty="0"/>
              <a:t>offers an optional ability to collect and </a:t>
            </a:r>
            <a:r>
              <a:rPr lang="en-US" b="1" dirty="0" smtClean="0"/>
              <a:t>                  store process </a:t>
            </a:r>
            <a:r>
              <a:rPr lang="en-US" b="1" dirty="0"/>
              <a:t>data.</a:t>
            </a:r>
          </a:p>
        </p:txBody>
      </p:sp>
      <p:sp>
        <p:nvSpPr>
          <p:cNvPr id="7174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762000"/>
            <a:ext cx="7772400" cy="685800"/>
          </a:xfrm>
        </p:spPr>
        <p:txBody>
          <a:bodyPr/>
          <a:lstStyle/>
          <a:p>
            <a:pPr algn="ctr" eaLnBrk="1" hangingPunct="1"/>
            <a:r>
              <a:rPr lang="en-US" sz="3600" dirty="0" smtClean="0"/>
              <a:t> </a:t>
            </a:r>
            <a:r>
              <a:rPr lang="en-US" sz="3600" b="1" dirty="0" smtClean="0">
                <a:solidFill>
                  <a:schemeClr val="tx1"/>
                </a:solidFill>
              </a:rPr>
              <a:t>Best Practice Using AGIS</a:t>
            </a:r>
          </a:p>
        </p:txBody>
      </p:sp>
      <p:pic>
        <p:nvPicPr>
          <p:cNvPr id="5121" name="Picture 1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87823" cy="208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-228600"/>
            <a:ext cx="77724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</a:t>
            </a:r>
          </a:p>
          <a:p>
            <a:endParaRPr lang="en-US" dirty="0" smtClean="0"/>
          </a:p>
          <a:p>
            <a:r>
              <a:rPr lang="en-US" dirty="0" smtClean="0"/>
              <a:t>                      </a:t>
            </a:r>
            <a:r>
              <a:rPr lang="en-US" sz="3200" b="1" dirty="0" smtClean="0"/>
              <a:t>AGIS</a:t>
            </a:r>
            <a:r>
              <a:rPr lang="en-US" sz="3200" dirty="0" smtClean="0"/>
              <a:t> </a:t>
            </a:r>
            <a:r>
              <a:rPr lang="en-US" sz="3200" b="1" dirty="0" smtClean="0"/>
              <a:t>Design Features</a:t>
            </a:r>
          </a:p>
          <a:p>
            <a:endParaRPr lang="en-US" sz="3200" b="1" dirty="0" smtClean="0"/>
          </a:p>
          <a:p>
            <a:endParaRPr lang="en-US" sz="3200" b="1" dirty="0" smtClean="0"/>
          </a:p>
          <a:p>
            <a:endParaRPr lang="en-US" dirty="0" smtClean="0"/>
          </a:p>
          <a:p>
            <a:r>
              <a:rPr lang="en-US" b="1" dirty="0" smtClean="0"/>
              <a:t>Automated systems operation fosters continuous replication of initial inoculation.</a:t>
            </a:r>
          </a:p>
          <a:p>
            <a:endParaRPr lang="en-US" b="1" dirty="0" smtClean="0"/>
          </a:p>
          <a:p>
            <a:r>
              <a:rPr lang="en-US" b="1" dirty="0" smtClean="0"/>
              <a:t>AGIS does not require any additional additives.</a:t>
            </a:r>
          </a:p>
          <a:p>
            <a:endParaRPr lang="en-US" b="1" dirty="0" smtClean="0"/>
          </a:p>
          <a:p>
            <a:r>
              <a:rPr lang="en-US" b="1" dirty="0" smtClean="0"/>
              <a:t>AGIS does not require pump outs of the Grease Trap.</a:t>
            </a:r>
          </a:p>
          <a:p>
            <a:endParaRPr lang="en-US" b="1" dirty="0" smtClean="0"/>
          </a:p>
          <a:p>
            <a:r>
              <a:rPr lang="en-US" b="1" dirty="0" smtClean="0"/>
              <a:t>AGIS signals management if system has a problem.</a:t>
            </a:r>
          </a:p>
          <a:p>
            <a:endParaRPr lang="en-US" b="1" dirty="0" smtClean="0"/>
          </a:p>
          <a:p>
            <a:r>
              <a:rPr lang="en-US" b="1" dirty="0" smtClean="0"/>
              <a:t>All Micro Organisms are non-pathogenic and approved by the US Environmental Protection Agency.</a:t>
            </a:r>
            <a:endParaRPr lang="en-US" b="1" dirty="0"/>
          </a:p>
        </p:txBody>
      </p:sp>
      <p:pic>
        <p:nvPicPr>
          <p:cNvPr id="3073" name="Picture 1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87823" cy="2089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E094EDE-8E0F-4E29-9622-89D92BA627B7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228600"/>
            <a:ext cx="6629400" cy="1600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   McDonalds:  Miller Road  Flint, first demonstration of technology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828800" y="1828800"/>
          <a:ext cx="6708775" cy="4462043"/>
        </p:xfrm>
        <a:graphic>
          <a:graphicData uri="http://schemas.openxmlformats.org/presentationml/2006/ole">
            <p:oleObj spid="_x0000_s1026" name="Photo Editor Photo" r:id="rId4" imgW="19504762" imgH="14628571" progId="">
              <p:embed/>
            </p:oleObj>
          </a:graphicData>
        </a:graphic>
      </p:graphicFrame>
      <p:pic>
        <p:nvPicPr>
          <p:cNvPr id="2" name="Picture 3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770310" cy="186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Ron Panter\Desktop\SETLogoColor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70310" cy="1860550"/>
          </a:xfrm>
          <a:prstGeom prst="rect">
            <a:avLst/>
          </a:prstGeom>
          <a:noFill/>
        </p:spPr>
      </p:pic>
      <p:pic>
        <p:nvPicPr>
          <p:cNvPr id="3" name="Picture 4" descr="McDonalds September 29, 2005 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828800"/>
            <a:ext cx="594995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438400" y="457200"/>
            <a:ext cx="64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Miller Road Discharge Section After Twenty-Six Months</a:t>
            </a:r>
            <a:endParaRPr lang="en-US" sz="32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4185</TotalTime>
  <Words>738</Words>
  <Application>Microsoft Office PowerPoint</Application>
  <PresentationFormat>On-screen Show (4:3)</PresentationFormat>
  <Paragraphs>135</Paragraphs>
  <Slides>23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Times New Roman</vt:lpstr>
      <vt:lpstr>Georgia</vt:lpstr>
      <vt:lpstr>Calibri</vt:lpstr>
      <vt:lpstr>Wingdings 2</vt:lpstr>
      <vt:lpstr>Wingdings</vt:lpstr>
      <vt:lpstr>Civic</vt:lpstr>
      <vt:lpstr>Photo Editor Photo</vt:lpstr>
      <vt:lpstr>Slide 1</vt:lpstr>
      <vt:lpstr>In Ground Kitchen Wastewater Treatment System</vt:lpstr>
      <vt:lpstr>AGIS System</vt:lpstr>
      <vt:lpstr>Slide 4</vt:lpstr>
      <vt:lpstr>       FOGs in Restaurant Wastewater</vt:lpstr>
      <vt:lpstr> Best Practice Using AGIS</vt:lpstr>
      <vt:lpstr>Slide 7</vt:lpstr>
      <vt:lpstr>   McDonalds:  Miller Road  Flint, first demonstration of technology</vt:lpstr>
      <vt:lpstr>Slide 9</vt:lpstr>
      <vt:lpstr>Installation September 2004 McDonalds on Thompson Road  Fenton, Michigan</vt:lpstr>
      <vt:lpstr>Thompson Road Lift Station</vt:lpstr>
      <vt:lpstr>Thompson Road Lift Station Immediately    After Installation</vt:lpstr>
      <vt:lpstr>Thompson Road Lift Station   After One Year No Solid Buildup</vt:lpstr>
      <vt:lpstr>Warren, MI Outlet Section Prior To System Going Online</vt:lpstr>
      <vt:lpstr>     System Control Panel</vt:lpstr>
      <vt:lpstr>                                                                     The Solution is a Tested and Proven Advanced Grease Interceptor System</vt:lpstr>
      <vt:lpstr>FOG Clogged Pipe</vt:lpstr>
      <vt:lpstr>AGIS System Overview </vt:lpstr>
      <vt:lpstr>PREVENTION PAYS</vt:lpstr>
      <vt:lpstr>BENEFITS TO BUSINESS</vt:lpstr>
      <vt:lpstr>Benefits To Sewer Lines</vt:lpstr>
      <vt:lpstr>AGIS - COSTS</vt:lpstr>
      <vt:lpstr>Slide 23</vt:lpstr>
    </vt:vector>
  </TitlesOfParts>
  <Company>U of M - Flint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dsander</dc:creator>
  <cp:lastModifiedBy>mpokrak</cp:lastModifiedBy>
  <cp:revision>202</cp:revision>
  <dcterms:created xsi:type="dcterms:W3CDTF">2003-07-25T14:54:33Z</dcterms:created>
  <dcterms:modified xsi:type="dcterms:W3CDTF">2017-11-10T15:42:31Z</dcterms:modified>
</cp:coreProperties>
</file>